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6" r:id="rId2"/>
    <p:sldId id="288" r:id="rId3"/>
    <p:sldId id="269" r:id="rId4"/>
    <p:sldId id="267" r:id="rId5"/>
    <p:sldId id="262" r:id="rId6"/>
    <p:sldId id="263" r:id="rId7"/>
    <p:sldId id="270" r:id="rId8"/>
    <p:sldId id="264" r:id="rId9"/>
    <p:sldId id="265" r:id="rId10"/>
    <p:sldId id="271" r:id="rId11"/>
    <p:sldId id="272" r:id="rId12"/>
    <p:sldId id="276" r:id="rId13"/>
    <p:sldId id="274" r:id="rId14"/>
    <p:sldId id="277" r:id="rId15"/>
    <p:sldId id="284" r:id="rId16"/>
    <p:sldId id="285" r:id="rId17"/>
    <p:sldId id="287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05E6D-0D62-DB41-A6B5-6D8648494844}" type="datetimeFigureOut"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60C04-E798-DB40-B14F-1E0D9EC776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5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 dirty="0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7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3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3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1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16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 dirty="0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1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 dirty="0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Adaptation and Neuronal Network in Visual Cortex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Lyes Bachatene, Vishal Bharmauria and Stéphane Molotchnikoff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Submitted: December 5th 2011Reviewed: April 17th 2012Published: September 26th 2012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 10.5772/46011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7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6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Concept: How synaptic pruning shapes neural wiring during development and, possibly, in disease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Jill Sakai</a:t>
            </a:r>
          </a:p>
          <a:p>
            <a:r>
              <a:rPr lang="en-US"/>
              <a:t>PNAS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60C04-E798-DB40-B14F-1E0D9EC7764C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6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C8B8-CEBD-2648-AFDF-C7CE11B8C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2B489-61D8-EC47-AEDA-43B5AD27C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5978A-CD15-654C-B47E-770D5A8B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29D4E-E9E6-7D48-AB7D-02C9047E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08CFF-5482-AB4F-A884-EB334946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5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5282-4550-D04D-9CA2-A18CE73A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749B4-391D-A048-A1A1-0E2474E42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505D-C8AB-D645-9569-DE76DEA3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69B7E-194C-9542-836E-20CBF684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93F20-AE83-074E-9BAB-F3FDB1BE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AD674-B3A0-D244-B760-C2B6D971F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16BE2-0F1D-6142-A13E-3A9CD2964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AA8B2-E407-7B4D-ACBB-06299863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327E7-9E73-F44D-ACBB-E3C0DB47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4779B-7DEE-2A41-AF2B-D01011468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1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553C-6824-7447-A747-3852E391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225B-26FF-CE44-87AC-414C56CB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F4CD-BA80-FF41-8AE5-AF21380F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A17E7-FF0A-8D4D-A44D-4706CE3D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D36E4-14D0-264C-9443-F4A5E354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3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AAE6-C0F0-7C46-A6DB-00B2B488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2796F-AA2F-354B-9D22-6C9BCCD4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763DA-CC34-D44D-9C3D-125A572F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63A0A-A02F-5F4A-9BF8-CA935579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AF2B4-49E5-B848-8D81-4C0B647D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6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B5CD-2A20-A544-ACF7-5ABC4C24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44F0-4416-3046-985B-B34D65DAC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8C58C-8AB9-0B4A-A706-DE8A7BE52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7AB49-2E35-7244-B1DD-519D66F1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DE59D-84F8-3145-B391-1ADE0B2A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9B78A-9B67-E64F-BB3D-FBC08999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367D-D348-2E46-9313-BD890AE5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AB295-0539-614D-AF8E-66640E78A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87435-F4A4-5A49-B144-D7DA3A047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B07D53-93AA-CC44-ABBC-6E783138A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6EF3F-51AF-9046-BED7-4EDE7BB59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9A7B3A-B0E7-5148-8F3C-37AB070E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A63058-7F3D-9C49-9B59-663CC39F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08568-0033-8746-839A-E1A4165F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2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C03E-398B-2C44-AB85-4B91A8E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A8CE9-148C-C44A-9629-875AA699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75CBC-4951-7845-BC63-883C5A7E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E302D-D3CC-4F41-A1E6-8B361AE5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0F02D-ABBF-DD4C-934B-025F1B635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B22B3-0268-3E40-A2BD-CE3C31FB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29A89-3DE6-274D-AC1E-43068E11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3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47AE-51CA-4343-998D-250A8AB04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71C0-23A0-564F-AA93-CB0424068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D3187-4143-3640-B8E6-7AF99AE41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2BF72-09A0-FA4B-98FE-F5158DA1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F225B-49A2-F74C-A157-92ED08A4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C5535-2642-F348-B812-C174F61A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8813-64A5-DE48-B4F9-1E8D9B2D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17911-3AB9-2242-8628-AEC09D4C7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C3D2-57F5-8546-95B2-1E7A79993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5DF89-8A5C-FF4F-9850-BB0E3750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D2EEF-1521-6B41-B4C2-ED91C2FE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12F4C-99A0-8743-9EE0-FFFAED68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F3856-014F-9C43-ACDE-4519C1DC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707C0-5B98-5F4E-A4E5-8544CA4D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C857-FEF2-1243-B1CC-971B2F927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C7F9C-C816-F64C-A39C-60CD3487028C}" type="datetimeFigureOut"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5B720-2C1B-2A4B-88CB-B57F6C3D0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17D5A-0E24-D244-B1CA-33312BB2B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099A3-5CD6-2146-A04F-1849807FBB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0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659DC-C32B-D34E-917F-B5141BEC9945}"/>
              </a:ext>
            </a:extLst>
          </p:cNvPr>
          <p:cNvSpPr txBox="1"/>
          <p:nvPr/>
        </p:nvSpPr>
        <p:spPr>
          <a:xfrm>
            <a:off x="2103849" y="1224969"/>
            <a:ext cx="7984302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/>
            </a:br>
            <a:endParaRPr lang="en-US"/>
          </a:p>
          <a:p>
            <a:pPr algn="ctr"/>
            <a:r>
              <a:rPr lang="en-US"/>
              <a:t> </a:t>
            </a:r>
            <a:r>
              <a:rPr lang="en-US" sz="2800"/>
              <a:t>The Development of Modularity in Neural Networks</a:t>
            </a:r>
          </a:p>
          <a:p>
            <a:pPr algn="ctr"/>
            <a:r>
              <a:rPr lang="en-US"/>
              <a:t>Project CS299R Harvard IACS 2021</a:t>
            </a:r>
          </a:p>
          <a:p>
            <a:pPr algn="ctr"/>
            <a:r>
              <a:rPr lang="en-US"/>
              <a:t> Dan Cox 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D50D5-62FF-E847-9C53-90E0F0FA2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282" y="3133184"/>
            <a:ext cx="1099278" cy="12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28B796-159D-8B45-B6AC-4AE1D598E5CE}"/>
              </a:ext>
            </a:extLst>
          </p:cNvPr>
          <p:cNvSpPr txBox="1"/>
          <p:nvPr/>
        </p:nvSpPr>
        <p:spPr>
          <a:xfrm>
            <a:off x="593385" y="469435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III. </a:t>
            </a:r>
            <a:r>
              <a:rPr lang="en-US" i="1"/>
              <a:t>Assess the performances of the neural networks, and compute their modularity.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8A6CF-E0A7-6B4F-AB92-0D1E3926161A}"/>
              </a:ext>
            </a:extLst>
          </p:cNvPr>
          <p:cNvSpPr txBox="1"/>
          <p:nvPr/>
        </p:nvSpPr>
        <p:spPr>
          <a:xfrm>
            <a:off x="3487589" y="1560650"/>
            <a:ext cx="42450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Perfomance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Accuracy = Fraction Correct</a:t>
            </a:r>
          </a:p>
          <a:p>
            <a:pPr lvl="1"/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Spectral Graph Partitioning -&gt; n-cut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1FB6C-8267-744A-B74C-2A71F23E497C}"/>
              </a:ext>
            </a:extLst>
          </p:cNvPr>
          <p:cNvSpPr/>
          <p:nvPr/>
        </p:nvSpPr>
        <p:spPr>
          <a:xfrm>
            <a:off x="4252531" y="3019805"/>
            <a:ext cx="4704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" pitchFamily="2" charset="0"/>
              </a:rPr>
              <a:t>Filan, D., et al.,  arXiv, 2020. 2003.04881v4: p. 1 - 24.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1F503A-622B-FA43-8702-65D8F7E1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051" y="3888427"/>
            <a:ext cx="2545031" cy="20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8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0B9113-CA11-274B-998A-A5FDBB65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045" y="3456010"/>
            <a:ext cx="4184232" cy="2202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2940D-EDE9-3048-8D89-CDCAF438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045" y="1271956"/>
            <a:ext cx="7039583" cy="20176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8F325B-22D0-D34C-9238-6409A1A97626}"/>
              </a:ext>
            </a:extLst>
          </p:cNvPr>
          <p:cNvSpPr/>
          <p:nvPr/>
        </p:nvSpPr>
        <p:spPr>
          <a:xfrm>
            <a:off x="7539042" y="4875032"/>
            <a:ext cx="3453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>
                <a:effectLst/>
                <a:latin typeface="Times" pitchFamily="2" charset="0"/>
              </a:rPr>
              <a:t>the weight between two disjoint sets of neurons X; 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2DE520-F238-7546-A1D7-FEAA0DE35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36" y="4515640"/>
            <a:ext cx="2539772" cy="30785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D74300C-8A8C-5D46-A2C2-C796055F7208}"/>
              </a:ext>
            </a:extLst>
          </p:cNvPr>
          <p:cNvGrpSpPr/>
          <p:nvPr/>
        </p:nvGrpSpPr>
        <p:grpSpPr>
          <a:xfrm>
            <a:off x="6746266" y="3686784"/>
            <a:ext cx="4464724" cy="638815"/>
            <a:chOff x="6979730" y="4036979"/>
            <a:chExt cx="4464724" cy="6388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7CB307-FF2B-244B-8F44-C626823DB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9730" y="4227020"/>
              <a:ext cx="4464724" cy="44877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445816-E0FF-5441-9B4F-12740B0A0BCF}"/>
                </a:ext>
              </a:extLst>
            </p:cNvPr>
            <p:cNvSpPr/>
            <p:nvPr/>
          </p:nvSpPr>
          <p:spPr>
            <a:xfrm>
              <a:off x="7266562" y="4036979"/>
              <a:ext cx="4177892" cy="262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6CF8B6-8258-0744-AE51-D19D524C3385}"/>
              </a:ext>
            </a:extLst>
          </p:cNvPr>
          <p:cNvSpPr txBox="1"/>
          <p:nvPr/>
        </p:nvSpPr>
        <p:spPr>
          <a:xfrm>
            <a:off x="593385" y="469435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III. </a:t>
            </a:r>
            <a:r>
              <a:rPr lang="en-US" i="1"/>
              <a:t>Assess the performances of the neural networks, and compute their modularity.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795BA0-F7EE-6D4F-B80B-57195EDD193F}"/>
              </a:ext>
            </a:extLst>
          </p:cNvPr>
          <p:cNvSpPr/>
          <p:nvPr/>
        </p:nvSpPr>
        <p:spPr>
          <a:xfrm>
            <a:off x="2367196" y="5449350"/>
            <a:ext cx="9438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>
                <a:effectLst/>
                <a:latin typeface="Times" pitchFamily="2" charset="0"/>
              </a:rPr>
            </a:br>
            <a:endParaRPr lang="en-US">
              <a:effectLst/>
              <a:latin typeface="Times" pitchFamily="2" charset="0"/>
            </a:endParaRPr>
          </a:p>
          <a:p>
            <a:r>
              <a:rPr lang="en-US">
                <a:effectLst/>
                <a:latin typeface="Times" pitchFamily="2" charset="0"/>
              </a:rPr>
              <a:t> With this metric a network is more modular when neurons in the same partition share strong synaptic weights with each other and weak synaptic weights with neurons in different partitions. </a:t>
            </a:r>
          </a:p>
        </p:txBody>
      </p:sp>
    </p:spTree>
    <p:extLst>
      <p:ext uri="{BB962C8B-B14F-4D97-AF65-F5344CB8AC3E}">
        <p14:creationId xmlns:p14="http://schemas.microsoft.com/office/powerpoint/2010/main" val="166266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A891F5-2FDE-544E-ABDF-BE0B2CEA0CE4}"/>
              </a:ext>
            </a:extLst>
          </p:cNvPr>
          <p:cNvSpPr/>
          <p:nvPr/>
        </p:nvSpPr>
        <p:spPr>
          <a:xfrm>
            <a:off x="567446" y="40983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 i="1"/>
              <a:t>Repeat similar experiments while varying: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 i="1"/>
              <a:t>Network architecture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 i="1"/>
              <a:t>Degree of pruning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4043-1E0B-6F43-BCA0-5908E2DE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0" y="2335656"/>
            <a:ext cx="5258973" cy="3243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DD4EC-C955-2945-8B99-33CE0DB28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813" y="2310318"/>
            <a:ext cx="7181174" cy="293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A891F5-2FDE-544E-ABDF-BE0B2CEA0CE4}"/>
              </a:ext>
            </a:extLst>
          </p:cNvPr>
          <p:cNvSpPr/>
          <p:nvPr/>
        </p:nvSpPr>
        <p:spPr>
          <a:xfrm>
            <a:off x="567446" y="40983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 i="1"/>
              <a:t>Repeat similar experiments while varying: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 i="1"/>
              <a:t>Network architecture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 i="1"/>
              <a:t>Degree of pruning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E4043-1E0B-6F43-BCA0-5908E2DE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50" y="2335656"/>
            <a:ext cx="5258973" cy="32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43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F4535F-CCF0-2E46-BEC0-DADBA64AD24F}"/>
              </a:ext>
            </a:extLst>
          </p:cNvPr>
          <p:cNvSpPr txBox="1"/>
          <p:nvPr/>
        </p:nvSpPr>
        <p:spPr>
          <a:xfrm>
            <a:off x="593385" y="469435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Expected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3ACCC-F6B3-4247-B30B-6FE2A31183FA}"/>
              </a:ext>
            </a:extLst>
          </p:cNvPr>
          <p:cNvSpPr/>
          <p:nvPr/>
        </p:nvSpPr>
        <p:spPr>
          <a:xfrm>
            <a:off x="2595663" y="1525807"/>
            <a:ext cx="74286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I expect to see networks with increasing modularity in the following order: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those trained on a static goal,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those trained on a shifting nonmodular series of goals,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those trained on a shifting modular series of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>
                <a:effectLst/>
              </a:rPr>
              <a:t>Further, I expect pruning to enhance modularity and perhaps larger networks to be more modular than smaller ones. </a:t>
            </a:r>
          </a:p>
        </p:txBody>
      </p:sp>
    </p:spTree>
    <p:extLst>
      <p:ext uri="{BB962C8B-B14F-4D97-AF65-F5344CB8AC3E}">
        <p14:creationId xmlns:p14="http://schemas.microsoft.com/office/powerpoint/2010/main" val="285753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F4535F-CCF0-2E46-BEC0-DADBA64AD24F}"/>
              </a:ext>
            </a:extLst>
          </p:cNvPr>
          <p:cNvSpPr txBox="1"/>
          <p:nvPr/>
        </p:nvSpPr>
        <p:spPr>
          <a:xfrm>
            <a:off x="593385" y="469435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Where am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3ACCC-F6B3-4247-B30B-6FE2A31183FA}"/>
              </a:ext>
            </a:extLst>
          </p:cNvPr>
          <p:cNvSpPr/>
          <p:nvPr/>
        </p:nvSpPr>
        <p:spPr>
          <a:xfrm>
            <a:off x="3410463" y="1474619"/>
            <a:ext cx="7715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sng">
                <a:effectLst/>
              </a:rPr>
              <a:t>Checklist: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frunctions to manipulate MNIST Data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Create data series to use in experiments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Write code to implement Neural Networks (keras)</a:t>
            </a:r>
            <a:endParaRPr lang="en-US"/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Figure out a way to shift goals mid training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Figure out a way to assess the accuracy of a network trained on shifting goals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Implement pruning during training.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code to extract a graph of the network and adjacency matrix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Implement spectral graph clustering/ n-cut algorithm to assess modularity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Run Experiments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up results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endParaRPr lang="en-US">
              <a:effectLst/>
            </a:endParaRPr>
          </a:p>
          <a:p>
            <a:pPr marL="342900" indent="-342900">
              <a:buAutoNum type="arabicParenR"/>
            </a:pPr>
            <a:endParaRPr lang="en-US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B2E71-8829-654A-9AC6-3B09D931095A}"/>
              </a:ext>
            </a:extLst>
          </p:cNvPr>
          <p:cNvSpPr/>
          <p:nvPr/>
        </p:nvSpPr>
        <p:spPr>
          <a:xfrm>
            <a:off x="3107506" y="1952934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A9E0C-A643-1E40-A40E-D0EB552C2A01}"/>
              </a:ext>
            </a:extLst>
          </p:cNvPr>
          <p:cNvSpPr/>
          <p:nvPr/>
        </p:nvSpPr>
        <p:spPr>
          <a:xfrm>
            <a:off x="3107506" y="2286126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121F85-BC8F-9E41-9B60-41DAEAF639F6}"/>
              </a:ext>
            </a:extLst>
          </p:cNvPr>
          <p:cNvSpPr/>
          <p:nvPr/>
        </p:nvSpPr>
        <p:spPr>
          <a:xfrm>
            <a:off x="3107506" y="2637394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C9862-2D5F-B04D-933E-D6282241EA49}"/>
              </a:ext>
            </a:extLst>
          </p:cNvPr>
          <p:cNvSpPr/>
          <p:nvPr/>
        </p:nvSpPr>
        <p:spPr>
          <a:xfrm>
            <a:off x="3107506" y="3000246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75325-E34E-8344-A5D0-20454980FBB5}"/>
              </a:ext>
            </a:extLst>
          </p:cNvPr>
          <p:cNvSpPr/>
          <p:nvPr/>
        </p:nvSpPr>
        <p:spPr>
          <a:xfrm>
            <a:off x="3107506" y="3341833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25F93E-21A9-D545-A413-5A5509CB4B04}"/>
              </a:ext>
            </a:extLst>
          </p:cNvPr>
          <p:cNvSpPr/>
          <p:nvPr/>
        </p:nvSpPr>
        <p:spPr>
          <a:xfrm>
            <a:off x="3107506" y="3671105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E367A-61B6-9247-9547-2E3B90103343}"/>
              </a:ext>
            </a:extLst>
          </p:cNvPr>
          <p:cNvSpPr/>
          <p:nvPr/>
        </p:nvSpPr>
        <p:spPr>
          <a:xfrm>
            <a:off x="3107506" y="4030619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D5BCD6-5FB9-1B4D-B7BC-99AED597CB1E}"/>
              </a:ext>
            </a:extLst>
          </p:cNvPr>
          <p:cNvSpPr/>
          <p:nvPr/>
        </p:nvSpPr>
        <p:spPr>
          <a:xfrm>
            <a:off x="3107506" y="4382308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A272-75E6-6B48-B4F3-DFAA46194336}"/>
              </a:ext>
            </a:extLst>
          </p:cNvPr>
          <p:cNvSpPr/>
          <p:nvPr/>
        </p:nvSpPr>
        <p:spPr>
          <a:xfrm>
            <a:off x="3107506" y="4727340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9E90D2-C851-D84A-BB14-2AC2181B6994}"/>
              </a:ext>
            </a:extLst>
          </p:cNvPr>
          <p:cNvSpPr/>
          <p:nvPr/>
        </p:nvSpPr>
        <p:spPr>
          <a:xfrm>
            <a:off x="3107506" y="5072372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6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F4535F-CCF0-2E46-BEC0-DADBA64AD24F}"/>
              </a:ext>
            </a:extLst>
          </p:cNvPr>
          <p:cNvSpPr txBox="1"/>
          <p:nvPr/>
        </p:nvSpPr>
        <p:spPr>
          <a:xfrm>
            <a:off x="593385" y="469435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Where am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3ACCC-F6B3-4247-B30B-6FE2A31183FA}"/>
              </a:ext>
            </a:extLst>
          </p:cNvPr>
          <p:cNvSpPr/>
          <p:nvPr/>
        </p:nvSpPr>
        <p:spPr>
          <a:xfrm>
            <a:off x="3410463" y="1474619"/>
            <a:ext cx="77156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/>
              </a:rPr>
              <a:t>Checklist: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frunctions to manipulate MNIST Data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Create data series to use in experiments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Write code to implement Neural Networks (keras)</a:t>
            </a:r>
            <a:endParaRPr lang="en-US"/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Figure out a way to shift goals mid training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>
                <a:effectLst/>
              </a:rPr>
              <a:t>Figure out a way to assess the accuracy of a network trained on shifting goals 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Implement pruning during training.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code to extract a graph of the network and adjaceny matrix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Implement n-cut algorithm to assess modularity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Run Experiments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/>
              <a:t>Write up results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endParaRPr lang="en-US">
              <a:effectLst/>
            </a:endParaRPr>
          </a:p>
          <a:p>
            <a:pPr marL="342900" indent="-342900">
              <a:buAutoNum type="arabicParenR"/>
            </a:pPr>
            <a:endParaRPr lang="en-US">
              <a:effectLst/>
            </a:endParaRP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880C5B69-4CF0-5044-B3E5-999AC905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1809262"/>
            <a:ext cx="335910" cy="335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DB2E71-8829-654A-9AC6-3B09D931095A}"/>
              </a:ext>
            </a:extLst>
          </p:cNvPr>
          <p:cNvSpPr/>
          <p:nvPr/>
        </p:nvSpPr>
        <p:spPr>
          <a:xfrm>
            <a:off x="3107506" y="1952934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A9E0C-A643-1E40-A40E-D0EB552C2A01}"/>
              </a:ext>
            </a:extLst>
          </p:cNvPr>
          <p:cNvSpPr/>
          <p:nvPr/>
        </p:nvSpPr>
        <p:spPr>
          <a:xfrm>
            <a:off x="3107506" y="2286126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121F85-BC8F-9E41-9B60-41DAEAF639F6}"/>
              </a:ext>
            </a:extLst>
          </p:cNvPr>
          <p:cNvSpPr/>
          <p:nvPr/>
        </p:nvSpPr>
        <p:spPr>
          <a:xfrm>
            <a:off x="3107506" y="2637394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2C9862-2D5F-B04D-933E-D6282241EA49}"/>
              </a:ext>
            </a:extLst>
          </p:cNvPr>
          <p:cNvSpPr/>
          <p:nvPr/>
        </p:nvSpPr>
        <p:spPr>
          <a:xfrm>
            <a:off x="3107506" y="3000246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75325-E34E-8344-A5D0-20454980FBB5}"/>
              </a:ext>
            </a:extLst>
          </p:cNvPr>
          <p:cNvSpPr/>
          <p:nvPr/>
        </p:nvSpPr>
        <p:spPr>
          <a:xfrm>
            <a:off x="3107506" y="3341833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25F93E-21A9-D545-A413-5A5509CB4B04}"/>
              </a:ext>
            </a:extLst>
          </p:cNvPr>
          <p:cNvSpPr/>
          <p:nvPr/>
        </p:nvSpPr>
        <p:spPr>
          <a:xfrm>
            <a:off x="3107506" y="3671105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6E367A-61B6-9247-9547-2E3B90103343}"/>
              </a:ext>
            </a:extLst>
          </p:cNvPr>
          <p:cNvSpPr/>
          <p:nvPr/>
        </p:nvSpPr>
        <p:spPr>
          <a:xfrm>
            <a:off x="3107506" y="4030619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D5BCD6-5FB9-1B4D-B7BC-99AED597CB1E}"/>
              </a:ext>
            </a:extLst>
          </p:cNvPr>
          <p:cNvSpPr/>
          <p:nvPr/>
        </p:nvSpPr>
        <p:spPr>
          <a:xfrm>
            <a:off x="3107506" y="4382308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8CA76E73-8BAE-5740-A606-6732D884E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2160530"/>
            <a:ext cx="335910" cy="33591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B8C0A364-79CE-3741-A0DB-F671157AC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2511798"/>
            <a:ext cx="335910" cy="33591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B5BC6D9E-922F-084C-9E65-8B67E674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2863066"/>
            <a:ext cx="335910" cy="33591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1DBB0C01-1FB5-3347-AD33-B74040DB9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3214334"/>
            <a:ext cx="335910" cy="33591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63846571-C4FC-9447-A79F-3FCAE35F8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506" y="3538710"/>
            <a:ext cx="335910" cy="3359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A272-75E6-6B48-B4F3-DFAA46194336}"/>
              </a:ext>
            </a:extLst>
          </p:cNvPr>
          <p:cNvSpPr/>
          <p:nvPr/>
        </p:nvSpPr>
        <p:spPr>
          <a:xfrm>
            <a:off x="3107506" y="4727340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9E90D2-C851-D84A-BB14-2AC2181B6994}"/>
              </a:ext>
            </a:extLst>
          </p:cNvPr>
          <p:cNvSpPr/>
          <p:nvPr/>
        </p:nvSpPr>
        <p:spPr>
          <a:xfrm>
            <a:off x="3107506" y="5072372"/>
            <a:ext cx="213262" cy="190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3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F4535F-CCF0-2E46-BEC0-DADBA64AD24F}"/>
              </a:ext>
            </a:extLst>
          </p:cNvPr>
          <p:cNvSpPr txBox="1"/>
          <p:nvPr/>
        </p:nvSpPr>
        <p:spPr>
          <a:xfrm>
            <a:off x="5240336" y="2871794"/>
            <a:ext cx="902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4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43021-011F-5A44-BD94-38BD98C0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77" y="862384"/>
            <a:ext cx="58674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CBBB1-615D-E24C-8950-93A46B02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040" y="2060862"/>
            <a:ext cx="6097622" cy="36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11DD4D-EEE1-934A-8F4B-70A5218C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18" y="2711902"/>
            <a:ext cx="1660863" cy="1660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A9CEC-3783-CF40-9170-BDCEC333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020" y="2735437"/>
            <a:ext cx="1667614" cy="1660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32A4A-B104-F741-97AB-BFDCBAE4E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473" y="2735437"/>
            <a:ext cx="1660863" cy="1680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94E0F-8A0C-5A48-999F-712729F17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405" y="2735437"/>
            <a:ext cx="1667614" cy="16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4CA790-A3AB-0F42-8896-AA4A02668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70" y="2557872"/>
            <a:ext cx="1866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1892B-19EE-BE43-BA15-A72B0FE0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370" y="1949186"/>
            <a:ext cx="1724634" cy="568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9040AC-DF35-4447-AFF1-5C6AAF58C90E}"/>
              </a:ext>
            </a:extLst>
          </p:cNvPr>
          <p:cNvGrpSpPr/>
          <p:nvPr/>
        </p:nvGrpSpPr>
        <p:grpSpPr>
          <a:xfrm>
            <a:off x="2871590" y="1436271"/>
            <a:ext cx="2044700" cy="3336390"/>
            <a:chOff x="3050336" y="2098192"/>
            <a:chExt cx="2044700" cy="33363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35433-5FCD-1F47-9FA9-60A826F7A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0336" y="2170682"/>
              <a:ext cx="2044700" cy="32639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49C421-691B-6248-AF55-AF41B21208B1}"/>
                </a:ext>
              </a:extLst>
            </p:cNvPr>
            <p:cNvSpPr/>
            <p:nvPr/>
          </p:nvSpPr>
          <p:spPr>
            <a:xfrm>
              <a:off x="3050336" y="2098192"/>
              <a:ext cx="1813494" cy="433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52" y="346751"/>
            <a:ext cx="7021849" cy="163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19D2E2-ECDC-E543-8870-0F25DB76557F}"/>
              </a:ext>
            </a:extLst>
          </p:cNvPr>
          <p:cNvSpPr txBox="1"/>
          <p:nvPr/>
        </p:nvSpPr>
        <p:spPr>
          <a:xfrm>
            <a:off x="3106880" y="3865620"/>
            <a:ext cx="503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NAND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D4945-6199-9045-82C5-27D519903496}"/>
              </a:ext>
            </a:extLst>
          </p:cNvPr>
          <p:cNvSpPr txBox="1"/>
          <p:nvPr/>
        </p:nvSpPr>
        <p:spPr>
          <a:xfrm>
            <a:off x="5767521" y="3865620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NAND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2B9522-34E1-B24D-B4CE-02AD0D528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273" y="4807587"/>
            <a:ext cx="1279058" cy="142240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7BC1C65-471C-0F49-B66E-3B9DF6727028}"/>
              </a:ext>
            </a:extLst>
          </p:cNvPr>
          <p:cNvGrpSpPr/>
          <p:nvPr/>
        </p:nvGrpSpPr>
        <p:grpSpPr>
          <a:xfrm>
            <a:off x="8688224" y="1440965"/>
            <a:ext cx="1724634" cy="5005341"/>
            <a:chOff x="8688224" y="1440965"/>
            <a:chExt cx="1724634" cy="500534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00DC20-2F68-9E41-811D-077972E1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06396" y="1440965"/>
              <a:ext cx="1607936" cy="129219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D8CAF6C-E35E-FD44-B109-F50E8F73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88224" y="3131535"/>
              <a:ext cx="1607936" cy="130824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52D5F24-9BCA-8C4C-935A-B65AFF5A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54465" y="5486986"/>
              <a:ext cx="908829" cy="9593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A5E1B7E-EA3B-A043-AA16-126720D3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8224" y="4829883"/>
              <a:ext cx="1724634" cy="620001"/>
            </a:xfrm>
            <a:prstGeom prst="rect">
              <a:avLst/>
            </a:prstGeom>
          </p:spPr>
        </p:pic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6C975F83-D438-F84A-A942-C18C0998CA60}"/>
                </a:ext>
              </a:extLst>
            </p:cNvPr>
            <p:cNvSpPr/>
            <p:nvPr/>
          </p:nvSpPr>
          <p:spPr>
            <a:xfrm rot="5400000">
              <a:off x="9382292" y="2872058"/>
              <a:ext cx="219800" cy="12058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BEBABBFC-5386-4A47-92B6-8C7ADC668C55}"/>
                </a:ext>
              </a:extLst>
            </p:cNvPr>
            <p:cNvSpPr/>
            <p:nvPr/>
          </p:nvSpPr>
          <p:spPr>
            <a:xfrm rot="5400000">
              <a:off x="9382710" y="4615240"/>
              <a:ext cx="219800" cy="12058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78" y="531576"/>
            <a:ext cx="7021849" cy="16391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02605C2-8276-D542-8578-5FF7E8D8B388}"/>
              </a:ext>
            </a:extLst>
          </p:cNvPr>
          <p:cNvGrpSpPr/>
          <p:nvPr/>
        </p:nvGrpSpPr>
        <p:grpSpPr>
          <a:xfrm>
            <a:off x="2811294" y="2538919"/>
            <a:ext cx="6332706" cy="3038617"/>
            <a:chOff x="2811294" y="2538919"/>
            <a:chExt cx="6332706" cy="3038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139D11-6D2A-6A4F-8F22-0E37294A1469}"/>
                </a:ext>
              </a:extLst>
            </p:cNvPr>
            <p:cNvSpPr/>
            <p:nvPr/>
          </p:nvSpPr>
          <p:spPr>
            <a:xfrm>
              <a:off x="3048000" y="2807547"/>
              <a:ext cx="6096000" cy="276998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US">
                <a:effectLst/>
                <a:latin typeface="Times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M</a:t>
              </a:r>
              <a:r>
                <a:rPr lang="en-US">
                  <a:effectLst/>
                </a:rPr>
                <a:t>odular systems naturally evolve when systems are evolving toward more than one goal. </a:t>
              </a:r>
            </a:p>
            <a:p>
              <a:endParaRPr lang="en-US" sz="60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W</a:t>
              </a:r>
              <a:r>
                <a:rPr lang="en-US">
                  <a:effectLst/>
                </a:rPr>
                <a:t>hen only a single goal is present, modularity does not arise.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60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>
                  <a:effectLst/>
                </a:rPr>
                <a:t>Modularity becomes more pronounced when the series of goals the system evolves toward are themselves modular. That is, the latter goals can be thought of as a composite of the earlier goals. 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6E0032-39DC-1D4B-818E-E2121059590F}"/>
                </a:ext>
              </a:extLst>
            </p:cNvPr>
            <p:cNvSpPr txBox="1"/>
            <p:nvPr/>
          </p:nvSpPr>
          <p:spPr>
            <a:xfrm>
              <a:off x="2811294" y="2538919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03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0F197B6-A1A3-7B4C-AFA3-FD3156422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9" y="1805316"/>
            <a:ext cx="5955509" cy="269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69E88-3A45-1D40-B42A-AC1D054BD238}"/>
              </a:ext>
            </a:extLst>
          </p:cNvPr>
          <p:cNvSpPr txBox="1"/>
          <p:nvPr/>
        </p:nvSpPr>
        <p:spPr>
          <a:xfrm>
            <a:off x="1906621" y="544749"/>
            <a:ext cx="3132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Neural systems are modular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3E4E2-9E99-064E-AC26-C26099982A73}"/>
              </a:ext>
            </a:extLst>
          </p:cNvPr>
          <p:cNvSpPr/>
          <p:nvPr/>
        </p:nvSpPr>
        <p:spPr>
          <a:xfrm>
            <a:off x="7305802" y="2405533"/>
            <a:ext cx="3395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The visual cortex is organized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 into functional maps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Orientation,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FSBrabo"/>
              </a:rPr>
              <a:t>S</a:t>
            </a:r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patial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Ocular dominance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FSBrabo"/>
              </a:rPr>
              <a:t>T</a:t>
            </a:r>
            <a:r>
              <a:rPr lang="en-US" b="0" i="0">
                <a:solidFill>
                  <a:srgbClr val="000000"/>
                </a:solidFill>
                <a:effectLst/>
                <a:latin typeface="FSBrabo"/>
              </a:rPr>
              <a:t>emporal frequency 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569C-B0AC-624C-9D72-D8971EA9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02" y="1287212"/>
            <a:ext cx="6857998" cy="3933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401F5-6888-2846-ADF2-E0F7A19F6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267" y="5593065"/>
            <a:ext cx="3897549" cy="989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71EEE-F060-8740-A2F8-21AC25CB56C4}"/>
              </a:ext>
            </a:extLst>
          </p:cNvPr>
          <p:cNvSpPr/>
          <p:nvPr/>
        </p:nvSpPr>
        <p:spPr>
          <a:xfrm>
            <a:off x="957873" y="423313"/>
            <a:ext cx="463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This modularity continues to develop after birth</a:t>
            </a:r>
          </a:p>
        </p:txBody>
      </p:sp>
    </p:spTree>
    <p:extLst>
      <p:ext uri="{BB962C8B-B14F-4D97-AF65-F5344CB8AC3E}">
        <p14:creationId xmlns:p14="http://schemas.microsoft.com/office/powerpoint/2010/main" val="55094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FB3182-7031-BF4E-BFA3-94F4E3F48353}"/>
              </a:ext>
            </a:extLst>
          </p:cNvPr>
          <p:cNvSpPr txBox="1"/>
          <p:nvPr/>
        </p:nvSpPr>
        <p:spPr>
          <a:xfrm>
            <a:off x="3492230" y="1712068"/>
            <a:ext cx="4795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neural networks also develop modularity naturally when they are trained on shifting goals but not on static goals?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so, is modularity more profound if the goals they are trained on are also modular?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 my project I am addressing these questions using artificial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6E71F5-90BF-4845-98CC-FEFB3CF82C26}"/>
              </a:ext>
            </a:extLst>
          </p:cNvPr>
          <p:cNvSpPr/>
          <p:nvPr/>
        </p:nvSpPr>
        <p:spPr>
          <a:xfrm>
            <a:off x="957873" y="423313"/>
            <a:ext cx="1111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2301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FB3182-7031-BF4E-BFA3-94F4E3F48353}"/>
              </a:ext>
            </a:extLst>
          </p:cNvPr>
          <p:cNvSpPr txBox="1"/>
          <p:nvPr/>
        </p:nvSpPr>
        <p:spPr>
          <a:xfrm>
            <a:off x="3054484" y="1823778"/>
            <a:ext cx="7227651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/>
              <a:t>Create a series of artificial feedforward multilayered neural networks. 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/>
              <a:t>Train the networks to classify images with a either a single goal or a series of shifting goals.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/>
              <a:t>Assess the performances of the neural networks, and compute their modularity.</a:t>
            </a:r>
          </a:p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/>
              <a:t>Repeat similar experiments while varying: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/>
              <a:t>Network architecture</a:t>
            </a:r>
          </a:p>
          <a:p>
            <a:pPr marL="857250" lvl="1" indent="-400050">
              <a:spcAft>
                <a:spcPts val="600"/>
              </a:spcAft>
              <a:buFont typeface="+mj-lt"/>
              <a:buAutoNum type="romanLcPeriod"/>
            </a:pPr>
            <a:r>
              <a:rPr lang="en-US"/>
              <a:t>Degree of pruning</a:t>
            </a:r>
          </a:p>
          <a:p>
            <a:pPr>
              <a:spcAft>
                <a:spcPts val="600"/>
              </a:spcAft>
            </a:pPr>
            <a:r>
              <a:rPr lang="en-US"/>
              <a:t>	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6E71F5-90BF-4845-98CC-FEFB3CF82C26}"/>
              </a:ext>
            </a:extLst>
          </p:cNvPr>
          <p:cNvSpPr/>
          <p:nvPr/>
        </p:nvSpPr>
        <p:spPr>
          <a:xfrm>
            <a:off x="957873" y="42331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79844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1022E-8753-6B45-AD8F-FBFC4CB1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81" y="1195317"/>
            <a:ext cx="5236532" cy="519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2C1CFD-2C54-404A-94A5-C6446495AB27}"/>
              </a:ext>
            </a:extLst>
          </p:cNvPr>
          <p:cNvSpPr txBox="1"/>
          <p:nvPr/>
        </p:nvSpPr>
        <p:spPr>
          <a:xfrm>
            <a:off x="497540" y="379833"/>
            <a:ext cx="722765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Aft>
                <a:spcPts val="600"/>
              </a:spcAft>
              <a:buFont typeface="+mj-lt"/>
              <a:buAutoNum type="romanUcPeriod"/>
            </a:pPr>
            <a:r>
              <a:rPr lang="en-US" i="1"/>
              <a:t>Create a series of artificial feedforward multilayered neural networks.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441F6-FF3B-4340-BC7F-44EE670F08DB}"/>
              </a:ext>
            </a:extLst>
          </p:cNvPr>
          <p:cNvSpPr txBox="1"/>
          <p:nvPr/>
        </p:nvSpPr>
        <p:spPr>
          <a:xfrm>
            <a:off x="6342434" y="1379734"/>
            <a:ext cx="180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Python, Keras, Tensorflow</a:t>
            </a:r>
          </a:p>
        </p:txBody>
      </p:sp>
    </p:spTree>
    <p:extLst>
      <p:ext uri="{BB962C8B-B14F-4D97-AF65-F5344CB8AC3E}">
        <p14:creationId xmlns:p14="http://schemas.microsoft.com/office/powerpoint/2010/main" val="103880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28B796-159D-8B45-B6AC-4AE1D598E5CE}"/>
              </a:ext>
            </a:extLst>
          </p:cNvPr>
          <p:cNvSpPr txBox="1"/>
          <p:nvPr/>
        </p:nvSpPr>
        <p:spPr>
          <a:xfrm>
            <a:off x="661479" y="374356"/>
            <a:ext cx="902727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II. </a:t>
            </a:r>
            <a:r>
              <a:rPr lang="en-US" i="1"/>
              <a:t>Train the networks to classify images with a either a single goal or a series of shifting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AA4A5D-100F-E545-9CCE-ED73DC4B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3" y="1964987"/>
            <a:ext cx="4449360" cy="333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8115A8-7E99-084F-9EC0-982A36EE9F3D}"/>
              </a:ext>
            </a:extLst>
          </p:cNvPr>
          <p:cNvSpPr txBox="1"/>
          <p:nvPr/>
        </p:nvSpPr>
        <p:spPr>
          <a:xfrm>
            <a:off x="3015574" y="17104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MNIST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8A6CF-E0A7-6B4F-AB92-0D1E3926161A}"/>
              </a:ext>
            </a:extLst>
          </p:cNvPr>
          <p:cNvSpPr txBox="1"/>
          <p:nvPr/>
        </p:nvSpPr>
        <p:spPr>
          <a:xfrm>
            <a:off x="6386431" y="1780321"/>
            <a:ext cx="208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(2, 3, 8, 9)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EB856-8CC8-2B47-8DC7-04152FA6E626}"/>
              </a:ext>
            </a:extLst>
          </p:cNvPr>
          <p:cNvSpPr txBox="1"/>
          <p:nvPr/>
        </p:nvSpPr>
        <p:spPr>
          <a:xfrm>
            <a:off x="6092306" y="2291500"/>
            <a:ext cx="4761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Single Goal: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 network to identify these 4 numerals from 0 – 9 all at once.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3A642-3362-AD4C-A518-5EE720400701}"/>
              </a:ext>
            </a:extLst>
          </p:cNvPr>
          <p:cNvSpPr txBox="1"/>
          <p:nvPr/>
        </p:nvSpPr>
        <p:spPr>
          <a:xfrm>
            <a:off x="6092305" y="3431069"/>
            <a:ext cx="4761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Shifting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 network to identify: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2 from all others, then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3 from all others, then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8 from all others, then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9 from all others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DD990-8CCF-2549-A2D2-E49FCA2531BB}"/>
              </a:ext>
            </a:extLst>
          </p:cNvPr>
          <p:cNvSpPr/>
          <p:nvPr/>
        </p:nvSpPr>
        <p:spPr>
          <a:xfrm>
            <a:off x="6484564" y="5501469"/>
            <a:ext cx="2357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Example: (2, 4, 6, 7)  </a:t>
            </a:r>
          </a:p>
        </p:txBody>
      </p:sp>
    </p:spTree>
    <p:extLst>
      <p:ext uri="{BB962C8B-B14F-4D97-AF65-F5344CB8AC3E}">
        <p14:creationId xmlns:p14="http://schemas.microsoft.com/office/powerpoint/2010/main" val="52737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1074</Words>
  <Application>Microsoft Macintosh PowerPoint</Application>
  <PresentationFormat>Widescreen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FSBrabo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Cox</dc:creator>
  <cp:lastModifiedBy>Dan Cox</cp:lastModifiedBy>
  <cp:revision>32</cp:revision>
  <dcterms:created xsi:type="dcterms:W3CDTF">2021-04-18T18:44:00Z</dcterms:created>
  <dcterms:modified xsi:type="dcterms:W3CDTF">2021-09-09T15:23:14Z</dcterms:modified>
</cp:coreProperties>
</file>